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5" r:id="rId1"/>
  </p:sldMasterIdLst>
  <p:notesMasterIdLst>
    <p:notesMasterId r:id="rId32"/>
  </p:notesMasterIdLst>
  <p:sldIdLst>
    <p:sldId id="256" r:id="rId2"/>
    <p:sldId id="258" r:id="rId3"/>
    <p:sldId id="285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4" r:id="rId17"/>
    <p:sldId id="270" r:id="rId18"/>
    <p:sldId id="271" r:id="rId19"/>
    <p:sldId id="272" r:id="rId20"/>
    <p:sldId id="275" r:id="rId21"/>
    <p:sldId id="273" r:id="rId22"/>
    <p:sldId id="276" r:id="rId23"/>
    <p:sldId id="280" r:id="rId24"/>
    <p:sldId id="284" r:id="rId25"/>
    <p:sldId id="281" r:id="rId26"/>
    <p:sldId id="282" r:id="rId27"/>
    <p:sldId id="283" r:id="rId28"/>
    <p:sldId id="277" r:id="rId29"/>
    <p:sldId id="279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580"/>
  </p:normalViewPr>
  <p:slideViewPr>
    <p:cSldViewPr snapToGrid="0" snapToObjects="1">
      <p:cViewPr>
        <p:scale>
          <a:sx n="76" d="100"/>
          <a:sy n="76" d="100"/>
        </p:scale>
        <p:origin x="1864" y="584"/>
      </p:cViewPr>
      <p:guideLst>
        <p:guide orient="horz" pos="9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D22B4-6622-7B49-BC2A-8A4861E0E143}" type="datetimeFigureOut">
              <a:rPr kumimoji="1" lang="zh-CN" altLang="en-US" smtClean="0"/>
              <a:t>2017/10/3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50AC7-45F6-B949-8208-4062C07D47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572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220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599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23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397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8819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947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91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877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963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56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494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064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1945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50AC7-45F6-B949-8208-4062C07D473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469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68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4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16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853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06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43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49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3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1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42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1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0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1" lang="en-US" altLang="zh-CN" sz="4400" dirty="0" smtClean="0"/>
              <a:t>Differential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Information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and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Performance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Measurement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Using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Security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Market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Line</a:t>
            </a:r>
            <a:endParaRPr kumimoji="1"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kumimoji="1" lang="en-US" altLang="zh-CN" dirty="0" smtClean="0"/>
              <a:t>Philip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H.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Dybvig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Stephen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Ross</a:t>
            </a:r>
          </a:p>
          <a:p>
            <a:pPr algn="l"/>
            <a:endParaRPr kumimoji="1" lang="en-US" altLang="zh-CN" dirty="0"/>
          </a:p>
          <a:p>
            <a:pPr algn="l"/>
            <a:r>
              <a:rPr kumimoji="1" lang="en-US" altLang="zh-CN" dirty="0" smtClean="0"/>
              <a:t>Presented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|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r>
              <a:rPr kumimoji="1" lang="en-US" altLang="zh-CN" baseline="30000" dirty="0" smtClean="0"/>
              <a:t>rd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October,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2017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79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66841" cy="1320800"/>
          </a:xfrm>
        </p:spPr>
        <p:txBody>
          <a:bodyPr/>
          <a:lstStyle/>
          <a:p>
            <a:r>
              <a:rPr kumimoji="1" lang="en-US" altLang="zh-CN" dirty="0"/>
              <a:t>Abnormal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Return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cont’d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97981"/>
            <a:ext cx="8596668" cy="3880773"/>
          </a:xfrm>
        </p:spPr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expected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portfolio: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index: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68" y="1930400"/>
            <a:ext cx="4178300" cy="2400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68" y="5011073"/>
            <a:ext cx="5054600" cy="1600200"/>
          </a:xfrm>
          <a:prstGeom prst="rect">
            <a:avLst/>
          </a:prstGeom>
        </p:spPr>
      </p:pic>
      <p:cxnSp>
        <p:nvCxnSpPr>
          <p:cNvPr id="7" name="直线箭头连接符 6"/>
          <p:cNvCxnSpPr/>
          <p:nvPr/>
        </p:nvCxnSpPr>
        <p:spPr>
          <a:xfrm>
            <a:off x="4066674" y="2923674"/>
            <a:ext cx="12031" cy="14070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094873" y="3426336"/>
                <a:ext cx="272882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𝑽𝒂𝒓</m:t>
                      </m:r>
                      <m:d>
                        <m:dPr>
                          <m:ctrlP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zh-CN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kumimoji="1" lang="en-US" altLang="zh-CN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𝑬</m:t>
                      </m:r>
                      <m:d>
                        <m:dPr>
                          <m:ctrlP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is-IS" altLang="zh-CN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is-IS" altLang="zh-CN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1" lang="is-IS" altLang="zh-CN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kumimoji="1" lang="en-US" altLang="zh-CN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[</m:t>
                          </m:r>
                          <m: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𝑬</m:t>
                          </m:r>
                          <m:d>
                            <m:dPr>
                              <m:ctrlPr>
                                <a:rPr kumimoji="1"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]</m:t>
                          </m:r>
                        </m:e>
                        <m:sup>
                          <m: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3" y="3426336"/>
                <a:ext cx="2728824" cy="312650"/>
              </a:xfrm>
              <a:prstGeom prst="rect">
                <a:avLst/>
              </a:prstGeom>
              <a:blipFill rotWithShape="0">
                <a:blip r:embed="rId5"/>
                <a:stretch>
                  <a:fillRect l="-1342" r="-671" b="-27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0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59362" cy="1320800"/>
          </a:xfrm>
        </p:spPr>
        <p:txBody>
          <a:bodyPr/>
          <a:lstStyle/>
          <a:p>
            <a:r>
              <a:rPr kumimoji="1" lang="en-US" altLang="zh-CN" dirty="0"/>
              <a:t>Abnormal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Return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cont’d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97980"/>
            <a:ext cx="8596668" cy="3880773"/>
          </a:xfrm>
        </p:spPr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index,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abnormal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portfolio:</a:t>
            </a:r>
          </a:p>
          <a:p>
            <a:endParaRPr kumimoji="1"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61" y="1966294"/>
            <a:ext cx="6045200" cy="2197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61" y="4472609"/>
            <a:ext cx="5981700" cy="2286000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 flipV="1">
            <a:off x="5910511" y="2297723"/>
            <a:ext cx="761383" cy="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671894" y="1763429"/>
            <a:ext cx="3512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 smtClean="0">
                <a:solidFill>
                  <a:srgbClr val="FF0000"/>
                </a:solidFill>
              </a:rPr>
              <a:t>Cov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(X,Y)=E[(X-E(X)]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*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E[(Y-E(Y)]</a:t>
            </a:r>
          </a:p>
          <a:p>
            <a:r>
              <a:rPr kumimoji="1" lang="en-US" altLang="zh-CN" b="1" dirty="0" smtClean="0">
                <a:solidFill>
                  <a:srgbClr val="FF0000"/>
                </a:solidFill>
              </a:rPr>
              <a:t>Why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not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{</a:t>
            </a:r>
            <a:r>
              <a:rPr kumimoji="1" lang="en-US" altLang="zh-CN" b="1" dirty="0" err="1" smtClean="0">
                <a:solidFill>
                  <a:srgbClr val="FF0000"/>
                </a:solidFill>
              </a:rPr>
              <a:t>γ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(s)x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-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E[</a:t>
            </a:r>
            <a:r>
              <a:rPr kumimoji="1" lang="en-US" altLang="zh-CN" b="1" dirty="0" err="1" smtClean="0">
                <a:solidFill>
                  <a:srgbClr val="FF0000"/>
                </a:solidFill>
              </a:rPr>
              <a:t>γ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(s)x]}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?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Since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Setting</a:t>
            </a:r>
            <a:r>
              <a:rPr kumimoji="1" lang="zh-CN" altLang="en-US" dirty="0" smtClean="0"/>
              <a:t>                            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abnormal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Therefore,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SML.</a:t>
            </a:r>
          </a:p>
          <a:p>
            <a:r>
              <a:rPr kumimoji="1" lang="en-US" altLang="zh-CN" dirty="0" smtClean="0"/>
              <a:t>Setting</a:t>
            </a:r>
            <a:r>
              <a:rPr kumimoji="1" lang="zh-CN" altLang="en-US" dirty="0" smtClean="0"/>
              <a:t>                            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abnormal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&gt;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Therefore,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SML.</a:t>
            </a:r>
            <a:r>
              <a:rPr kumimoji="1" lang="zh-CN" altLang="en-US" dirty="0" smtClean="0"/>
              <a:t>   </a:t>
            </a:r>
            <a:endParaRPr kumimoji="1"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22366" cy="1320800"/>
          </a:xfrm>
        </p:spPr>
        <p:txBody>
          <a:bodyPr/>
          <a:lstStyle/>
          <a:p>
            <a:r>
              <a:rPr kumimoji="1" lang="en-US" altLang="zh-CN" dirty="0"/>
              <a:t>Abnormal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Return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cont’d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3822700"/>
            <a:ext cx="1968500" cy="482600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2643717" y="2464595"/>
            <a:ext cx="5003800" cy="1108138"/>
            <a:chOff x="2643717" y="2464595"/>
            <a:chExt cx="5003800" cy="110813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717" y="2464595"/>
              <a:ext cx="5003800" cy="62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950" y="3115533"/>
              <a:ext cx="3975100" cy="457200"/>
            </a:xfrm>
            <a:prstGeom prst="rect">
              <a:avLst/>
            </a:prstGeom>
          </p:spPr>
        </p:pic>
      </p:grpSp>
      <p:grpSp>
        <p:nvGrpSpPr>
          <p:cNvPr id="11" name="组 10"/>
          <p:cNvGrpSpPr/>
          <p:nvPr/>
        </p:nvGrpSpPr>
        <p:grpSpPr>
          <a:xfrm>
            <a:off x="1892300" y="4612220"/>
            <a:ext cx="1955800" cy="406400"/>
            <a:chOff x="1892300" y="4612220"/>
            <a:chExt cx="1955800" cy="4064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00" y="4620881"/>
              <a:ext cx="482600" cy="3683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00" y="4612220"/>
              <a:ext cx="1511300" cy="406400"/>
            </a:xfrm>
            <a:prstGeom prst="rect">
              <a:avLst/>
            </a:prstGeom>
          </p:spPr>
        </p:pic>
      </p:grpSp>
      <p:cxnSp>
        <p:nvCxnSpPr>
          <p:cNvPr id="12" name="直线连接符 11"/>
          <p:cNvCxnSpPr/>
          <p:nvPr/>
        </p:nvCxnSpPr>
        <p:spPr>
          <a:xfrm flipV="1">
            <a:off x="3653086" y="3507119"/>
            <a:ext cx="1492531" cy="8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8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observer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500189"/>
            <a:ext cx="8596668" cy="3880773"/>
          </a:xfrm>
        </p:spPr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portfolios: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Since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                       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index</a:t>
            </a:r>
            <a:r>
              <a:rPr kumimoji="1" lang="zh-CN" altLang="en-US" dirty="0" smtClean="0"/>
              <a:t>      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      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                                          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index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portfolio.</a:t>
            </a:r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      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4" y="1929847"/>
            <a:ext cx="4229100" cy="419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2" y="2309191"/>
            <a:ext cx="3302000" cy="711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20" y="3288175"/>
            <a:ext cx="1663700" cy="304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31" y="3586415"/>
            <a:ext cx="495300" cy="342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6" b="-9163"/>
          <a:stretch/>
        </p:blipFill>
        <p:spPr>
          <a:xfrm>
            <a:off x="3935372" y="3596585"/>
            <a:ext cx="411341" cy="3327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54" y="3571484"/>
            <a:ext cx="1447800" cy="355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45" y="3599115"/>
            <a:ext cx="1663700" cy="304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81" y="4261438"/>
            <a:ext cx="469900" cy="393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04" y="4586097"/>
            <a:ext cx="67691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variances: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expression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positive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provided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                            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Therefore,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appears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mean-variance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market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return.</a:t>
            </a:r>
          </a:p>
          <a:p>
            <a:r>
              <a:rPr kumimoji="1" lang="en-US" altLang="zh-CN" dirty="0" smtClean="0"/>
              <a:t>Depending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exact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appear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mean-variance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super-efficient,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inefficient.</a:t>
            </a:r>
          </a:p>
          <a:p>
            <a:endParaRPr kumimoji="1"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72782" cy="1320800"/>
          </a:xfrm>
        </p:spPr>
        <p:txBody>
          <a:bodyPr/>
          <a:lstStyle/>
          <a:p>
            <a:r>
              <a:rPr kumimoji="1" lang="en-US" altLang="zh-CN" dirty="0" smtClean="0"/>
              <a:t>Mean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cont’d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9" y="2689058"/>
            <a:ext cx="5981700" cy="673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21" y="3362158"/>
            <a:ext cx="1968500" cy="48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694472" y="2438463"/>
                <a:ext cx="3295326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𝝈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𝒔</m:t>
                        </m:r>
                      </m:sub>
                      <m:sup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bSup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[</m:t>
                    </m:r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𝟑</m:t>
                    </m:r>
                    <m:sSup>
                      <m:sSupPr>
                        <m:ctrlP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𝝈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sub>
                      <m:sup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bSup>
                    <m:r>
                      <a:rPr kumimoji="1" lang="en-US" altLang="zh-CN" b="1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𝝈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𝒔</m:t>
                        </m:r>
                      </m:sub>
                      <m:sup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bSup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𝝈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sub>
                      <m:sup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1" lang="en-US" altLang="zh-CN" b="1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𝝈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𝒔</m:t>
                        </m:r>
                      </m:sub>
                      <m:sup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bSup>
                    <m:r>
                      <a:rPr kumimoji="1" lang="en-US" altLang="zh-CN" b="1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b="1" dirty="0" smtClean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zh-CN" b="1" dirty="0" smtClean="0">
                    <a:solidFill>
                      <a:srgbClr val="FF0000"/>
                    </a:solidFill>
                  </a:rPr>
                  <a:t>]</a:t>
                </a:r>
                <a:endParaRPr kumimoji="1"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72" y="2438463"/>
                <a:ext cx="3295326" cy="283539"/>
              </a:xfrm>
              <a:prstGeom prst="rect">
                <a:avLst/>
              </a:prstGeom>
              <a:blipFill rotWithShape="0">
                <a:blip r:embed="rId5"/>
                <a:stretch>
                  <a:fillRect l="-1479" t="-23404" r="-3697" b="-5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6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Paradoxical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result?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98839"/>
            <a:ext cx="8596668" cy="3880773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Reexamine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portfolio: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b="1" dirty="0" smtClean="0"/>
              <a:t>Why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non-normal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distribution?</a:t>
            </a:r>
          </a:p>
          <a:p>
            <a:pPr marL="346075" indent="0">
              <a:buNone/>
            </a:pP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normal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conditional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product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choice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longer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normally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distributed.</a:t>
            </a:r>
          </a:p>
          <a:p>
            <a:r>
              <a:rPr kumimoji="1" lang="en-US" altLang="zh-CN" b="1" dirty="0" smtClean="0"/>
              <a:t>What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influence?</a:t>
            </a:r>
          </a:p>
          <a:p>
            <a:pPr marL="287338" indent="0">
              <a:buNone/>
            </a:pP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term</a:t>
            </a:r>
            <a:r>
              <a:rPr kumimoji="1" lang="zh-CN" altLang="en-US" dirty="0" smtClean="0"/>
              <a:t>     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skewed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bounded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below,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views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favorably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normal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random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variance.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3302000" y="1840831"/>
            <a:ext cx="5903529" cy="1514169"/>
            <a:chOff x="3302000" y="2586805"/>
            <a:chExt cx="5903529" cy="151416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4"/>
            <a:stretch/>
          </p:blipFill>
          <p:spPr>
            <a:xfrm>
              <a:off x="3302000" y="2586805"/>
              <a:ext cx="3759200" cy="1514169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967663" y="3176337"/>
              <a:ext cx="372979" cy="8061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40642" y="3068053"/>
              <a:ext cx="286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FF0000"/>
                  </a:solidFill>
                </a:rPr>
                <a:t>Chi-squared</a:t>
              </a:r>
              <a:r>
                <a:rPr kumimoji="1" lang="zh-CN" altLang="en-US" b="1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b="1" dirty="0" smtClean="0">
                  <a:solidFill>
                    <a:srgbClr val="FF0000"/>
                  </a:solidFill>
                </a:rPr>
                <a:t>distribution</a:t>
              </a:r>
              <a:endParaRPr kumimoji="1"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052" b="-509"/>
          <a:stretch/>
        </p:blipFill>
        <p:spPr>
          <a:xfrm>
            <a:off x="2091486" y="5102724"/>
            <a:ext cx="338890" cy="3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II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Right?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Define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general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mean-variance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information.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Assumptions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assets,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optimal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r>
              <a:rPr kumimoji="1" lang="zh-CN" altLang="en-US" dirty="0" smtClean="0"/>
              <a:t>        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n-vector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weights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summing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i.e.,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</a:p>
          <a:p>
            <a:r>
              <a:rPr kumimoji="1" lang="en-US" altLang="zh-CN" dirty="0" smtClean="0"/>
              <a:t>Assume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choice,</a:t>
            </a:r>
            <a:r>
              <a:rPr kumimoji="1" lang="zh-CN" altLang="en-US" dirty="0" smtClean="0"/>
              <a:t>        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conditional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s.</a:t>
            </a:r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assets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expected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vector</a:t>
            </a:r>
            <a:r>
              <a:rPr kumimoji="1" lang="zh-CN" altLang="en-US" dirty="0" smtClean="0"/>
              <a:t>         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matrix</a:t>
            </a:r>
            <a:r>
              <a:rPr kumimoji="1" lang="zh-CN" altLang="en-US" dirty="0" smtClean="0"/>
              <a:t>         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 smtClean="0"/>
              <a:t>Assume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completely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uninformed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expectations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rationally,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i.e.,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joint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asset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viewed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weighting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conditional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viewed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42" y="2171028"/>
            <a:ext cx="571500" cy="35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8" b="14255"/>
          <a:stretch/>
        </p:blipFill>
        <p:spPr>
          <a:xfrm>
            <a:off x="6680200" y="2526628"/>
            <a:ext cx="1562100" cy="264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64" y="2937038"/>
            <a:ext cx="571500" cy="355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42" y="3316702"/>
            <a:ext cx="647700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4020"/>
          <a:stretch/>
        </p:blipFill>
        <p:spPr>
          <a:xfrm>
            <a:off x="3116173" y="3674973"/>
            <a:ext cx="602911" cy="3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Covariance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98847"/>
            <a:ext cx="8596668" cy="3880773"/>
          </a:xfrm>
        </p:spPr>
        <p:txBody>
          <a:bodyPr/>
          <a:lstStyle/>
          <a:p>
            <a:r>
              <a:rPr kumimoji="1" lang="en-US" altLang="zh-CN" dirty="0" smtClean="0"/>
              <a:t>Letting</a:t>
            </a:r>
            <a:r>
              <a:rPr kumimoji="1" lang="zh-CN" altLang="en-US" dirty="0" smtClean="0"/>
              <a:t>    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random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asset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returns,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perception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average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given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returns: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8" y="1510879"/>
            <a:ext cx="292100" cy="35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4" y="2173871"/>
            <a:ext cx="4889500" cy="1651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69" y="4406063"/>
            <a:ext cx="5067300" cy="2019300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 flipV="1">
            <a:off x="4317114" y="5129091"/>
            <a:ext cx="1492531" cy="8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 flipV="1">
            <a:off x="4479143" y="5496222"/>
            <a:ext cx="2814286" cy="8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Returns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Covariance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cont’d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98838"/>
            <a:ext cx="8803550" cy="3880773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definitions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variance-covariance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matrix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observer: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average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shift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states,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Ω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Since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Ω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positive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variance-covariance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matrix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implies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faces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average.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7" y="1904318"/>
            <a:ext cx="5511800" cy="1244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68" y="3684324"/>
            <a:ext cx="2070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SML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Review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2097"/>
            <a:ext cx="6868885" cy="4907818"/>
          </a:xfrm>
          <a:prstGeom prst="rect">
            <a:avLst/>
          </a:prstGeom>
        </p:spPr>
      </p:pic>
      <p:sp>
        <p:nvSpPr>
          <p:cNvPr id="5" name="右大括号 4"/>
          <p:cNvSpPr/>
          <p:nvPr/>
        </p:nvSpPr>
        <p:spPr>
          <a:xfrm>
            <a:off x="4975668" y="3559629"/>
            <a:ext cx="216818" cy="87085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08806" y="37513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Abnormal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returns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General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Formulas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portfolios</a:t>
            </a:r>
            <a:r>
              <a:rPr kumimoji="1" lang="zh-CN" altLang="en-US" dirty="0" smtClean="0"/>
              <a:t>         </a:t>
            </a:r>
            <a:r>
              <a:rPr kumimoji="1" lang="en-US" altLang="zh-CN" dirty="0" smtClean="0"/>
              <a:t>and</a:t>
            </a:r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79" y="2184653"/>
            <a:ext cx="571500" cy="35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42" y="2184653"/>
            <a:ext cx="558800" cy="330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42" y="2880854"/>
            <a:ext cx="2857500" cy="812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42" y="4311984"/>
            <a:ext cx="6489700" cy="1638300"/>
          </a:xfrm>
          <a:prstGeom prst="rect">
            <a:avLst/>
          </a:prstGeom>
        </p:spPr>
      </p:pic>
      <p:cxnSp>
        <p:nvCxnSpPr>
          <p:cNvPr id="9" name="直线连接符 8"/>
          <p:cNvCxnSpPr/>
          <p:nvPr/>
        </p:nvCxnSpPr>
        <p:spPr>
          <a:xfrm>
            <a:off x="4975668" y="3693654"/>
            <a:ext cx="1485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 12"/>
          <p:cNvGrpSpPr/>
          <p:nvPr/>
        </p:nvGrpSpPr>
        <p:grpSpPr>
          <a:xfrm>
            <a:off x="6497048" y="3344784"/>
            <a:ext cx="3020595" cy="646331"/>
            <a:chOff x="7050504" y="3043989"/>
            <a:chExt cx="3020595" cy="646331"/>
          </a:xfrm>
        </p:grpSpPr>
        <p:sp>
          <p:nvSpPr>
            <p:cNvPr id="10" name="文本框 9"/>
            <p:cNvSpPr txBox="1"/>
            <p:nvPr/>
          </p:nvSpPr>
          <p:spPr>
            <a:xfrm>
              <a:off x="7050504" y="3043989"/>
              <a:ext cx="3020595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FF0000"/>
                  </a:solidFill>
                </a:rPr>
                <a:t>=</a:t>
              </a:r>
            </a:p>
            <a:p>
              <a:r>
                <a:rPr kumimoji="1" lang="zh-CN" altLang="en-US" b="1" dirty="0" smtClean="0">
                  <a:solidFill>
                    <a:srgbClr val="FF0000"/>
                  </a:solidFill>
                </a:rPr>
                <a:t>≠  </a:t>
              </a:r>
              <a:endParaRPr kumimoji="1" lang="zh-CN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268" y="3060563"/>
              <a:ext cx="2717800" cy="3429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223" y="3368917"/>
              <a:ext cx="9525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Formulas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cont’d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abnormal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expectations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(i.e.,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expectations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conditional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given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result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intuitively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source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difficulty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abnormal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look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things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perspective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i.e.,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understand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information.</a:t>
            </a:r>
          </a:p>
          <a:p>
            <a:endParaRPr kumimoji="1"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95" y="2856375"/>
            <a:ext cx="6184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9250436" cy="1826581"/>
          </a:xfrm>
        </p:spPr>
        <p:txBody>
          <a:bodyPr/>
          <a:lstStyle/>
          <a:p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III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Positive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Theorems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SML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9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Theorem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i="1" dirty="0" smtClean="0"/>
              <a:t>Suppose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that</a:t>
            </a:r>
            <a:r>
              <a:rPr kumimoji="1" lang="zh-CN" altLang="en-US" i="1" dirty="0" smtClean="0"/>
              <a:t>         </a:t>
            </a:r>
            <a:r>
              <a:rPr kumimoji="1" lang="en-US" altLang="zh-CN" i="1" dirty="0" smtClean="0"/>
              <a:t>is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positively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mean-variance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efficient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conditional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state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and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that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return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riskless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asset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economy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used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for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riskless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rate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defining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abnormal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returns.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conditional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(on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s)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abnormal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return</a:t>
            </a:r>
            <a:r>
              <a:rPr kumimoji="1" lang="zh-CN" altLang="en-US" i="1" dirty="0" smtClean="0"/>
              <a:t>                </a:t>
            </a:r>
            <a:r>
              <a:rPr kumimoji="1" lang="en-US" altLang="zh-CN" i="1" dirty="0" smtClean="0"/>
              <a:t>,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with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equality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if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and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only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if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index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portfolio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efficient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conditional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s.</a:t>
            </a:r>
            <a:r>
              <a:rPr kumimoji="1" lang="zh-CN" altLang="en-US" i="1" dirty="0" smtClean="0"/>
              <a:t>   </a:t>
            </a:r>
            <a:endParaRPr kumimoji="1" lang="zh-CN" altLang="en-US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43" y="2196685"/>
            <a:ext cx="571500" cy="35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47" y="3119521"/>
            <a:ext cx="1092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Proof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7" y="1485900"/>
            <a:ext cx="8242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Theorem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751507"/>
            <a:ext cx="8596668" cy="3880773"/>
          </a:xfrm>
        </p:spPr>
        <p:txBody>
          <a:bodyPr>
            <a:noAutofit/>
          </a:bodyPr>
          <a:lstStyle/>
          <a:p>
            <a:r>
              <a:rPr kumimoji="1" lang="en-US" altLang="zh-CN" i="1" dirty="0" smtClean="0"/>
              <a:t>Suppose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that:</a:t>
            </a:r>
          </a:p>
          <a:p>
            <a:r>
              <a:rPr kumimoji="1" lang="en-US" altLang="zh-CN" i="1" dirty="0" smtClean="0"/>
              <a:t>(a)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There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riskless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asset,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which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used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for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calculation</a:t>
            </a:r>
            <a:r>
              <a:rPr kumimoji="1" lang="zh-CN" altLang="en-US" i="1" dirty="0" smtClean="0"/>
              <a:t>     </a:t>
            </a:r>
            <a:r>
              <a:rPr kumimoji="1" lang="en-US" altLang="zh-CN" i="1" dirty="0" smtClean="0"/>
              <a:t>.</a:t>
            </a:r>
          </a:p>
          <a:p>
            <a:r>
              <a:rPr kumimoji="1" lang="en-US" altLang="zh-CN" i="1" dirty="0" smtClean="0"/>
              <a:t>(b)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each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information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sate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s,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informed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manager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chooses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mean-variance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err="1" smtClean="0"/>
              <a:t>undominated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portfolio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positive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part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of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efficient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frontier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conditional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s.</a:t>
            </a:r>
          </a:p>
          <a:p>
            <a:r>
              <a:rPr kumimoji="1" lang="en-US" altLang="zh-CN" i="1" dirty="0" smtClean="0"/>
              <a:t>(c)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manager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does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not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learn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anything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about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return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or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variance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of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uninformed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observer’s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index,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i.e.,</a:t>
            </a:r>
            <a:r>
              <a:rPr kumimoji="1" lang="zh-CN" altLang="en-US" i="1" dirty="0" smtClean="0"/>
              <a:t>                                </a:t>
            </a:r>
            <a:r>
              <a:rPr kumimoji="1" lang="en-US" altLang="zh-CN" i="1" dirty="0" smtClean="0"/>
              <a:t>are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independent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of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s.</a:t>
            </a:r>
            <a:r>
              <a:rPr kumimoji="1" lang="zh-CN" altLang="en-US" i="1" dirty="0" smtClean="0"/>
              <a:t>  </a:t>
            </a:r>
            <a:endParaRPr kumimoji="1" lang="en-US" altLang="zh-CN" i="1" dirty="0" smtClean="0"/>
          </a:p>
          <a:p>
            <a:r>
              <a:rPr kumimoji="1" lang="en-US" altLang="zh-CN" i="1" dirty="0" smtClean="0"/>
              <a:t>(d)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Expectations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are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rational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and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rest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of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framework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given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above.</a:t>
            </a:r>
          </a:p>
          <a:p>
            <a:r>
              <a:rPr kumimoji="1" lang="en-US" altLang="zh-CN" i="1" dirty="0" smtClean="0"/>
              <a:t>It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follows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that</a:t>
            </a:r>
            <a:r>
              <a:rPr kumimoji="1" lang="zh-CN" altLang="en-US" i="1" dirty="0" smtClean="0"/>
              <a:t>                  </a:t>
            </a:r>
            <a:r>
              <a:rPr kumimoji="1" lang="en-US" altLang="zh-CN" i="1" dirty="0" smtClean="0"/>
              <a:t>,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and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the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equality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holds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if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and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only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if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α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is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efficient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conditional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on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every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state.</a:t>
            </a:r>
            <a:r>
              <a:rPr kumimoji="1" lang="zh-CN" altLang="en-US" i="1" dirty="0" smtClean="0"/>
              <a:t> </a:t>
            </a:r>
            <a:endParaRPr kumimoji="1" lang="zh-CN" altLang="en-US" i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05" y="2130918"/>
            <a:ext cx="381000" cy="406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85" y="4008512"/>
            <a:ext cx="2173843" cy="3228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21" y="5467180"/>
            <a:ext cx="1092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Proof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2" y="1930400"/>
            <a:ext cx="8191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cont’d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8" y="1498608"/>
            <a:ext cx="79883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2700867"/>
            <a:ext cx="9065379" cy="1826581"/>
          </a:xfrm>
        </p:spPr>
        <p:txBody>
          <a:bodyPr/>
          <a:lstStyle/>
          <a:p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IV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Summary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Conclusions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17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Conclusions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paper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shown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fragile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nature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evaluation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performance.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absence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statistical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problems,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makes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optimal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superior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above,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inside,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outside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frontier</a:t>
            </a:r>
            <a:r>
              <a:rPr kumimoji="1" lang="zh-CN" altLang="en-US" dirty="0" smtClean="0"/>
              <a:t> </a:t>
            </a:r>
            <a:r>
              <a:rPr kumimoji="1" lang="mr-IN" altLang="zh-CN" dirty="0" smtClean="0"/>
              <a:t>–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combination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possible.</a:t>
            </a:r>
          </a:p>
          <a:p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reference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plotting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necessarily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information,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correctly.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63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Mean-Variance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Review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270000"/>
            <a:ext cx="738609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require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n</a:t>
            </a:r>
            <a:r>
              <a:rPr kumimoji="1" lang="en-US" altLang="zh-CN" dirty="0" smtClean="0"/>
              <a:t>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performance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technique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First,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correctly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identify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superior,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ordinary,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inferior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performance.</a:t>
            </a:r>
          </a:p>
          <a:p>
            <a:r>
              <a:rPr kumimoji="1" lang="en-US" altLang="zh-CN" dirty="0" smtClean="0"/>
              <a:t>Second,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immune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gaming,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i.e.,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correctly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evaluated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understands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used.</a:t>
            </a:r>
          </a:p>
          <a:p>
            <a:r>
              <a:rPr kumimoji="1" lang="en-US" altLang="zh-CN" dirty="0" smtClean="0"/>
              <a:t>Finally,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sufficiently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powerful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useful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practice.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While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promising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satisfying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requirements,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requirement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likely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ultimate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stumbling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block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large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amounts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noise.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73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Abstract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000" dirty="0" smtClean="0"/>
              <a:t>This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paper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analyze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security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market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line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(SML)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deviations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caused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superior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performance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based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superior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information.</a:t>
            </a:r>
          </a:p>
          <a:p>
            <a:r>
              <a:rPr kumimoji="1" lang="en-US" altLang="zh-CN" sz="2000" b="1" dirty="0" smtClean="0"/>
              <a:t>An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uninformed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observer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using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the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tools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of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mean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variance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and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SML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analysis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to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measure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the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performance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of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portfolio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manager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who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has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superior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information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is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unlikely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to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be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able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to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make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any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reliable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inferences.</a:t>
            </a:r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manager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with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superior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information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can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appear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below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above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SML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inside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outside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mean-variance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efficient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frontier,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any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combination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these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possible.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52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?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simple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example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illustrates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double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presence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market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timing.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00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Assumptions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Consider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market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only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two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assets:</a:t>
            </a:r>
          </a:p>
          <a:p>
            <a:pPr lvl="1"/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Riskless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asset: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return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(we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will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take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=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0)</a:t>
            </a:r>
          </a:p>
          <a:p>
            <a:pPr lvl="1"/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Risky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asset: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return</a:t>
            </a:r>
          </a:p>
          <a:p>
            <a:pPr lvl="2">
              <a:buFont typeface="Wingdings" charset="2"/>
              <a:buChar char="p"/>
            </a:pP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π,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risk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premium,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positive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constant</a:t>
            </a:r>
          </a:p>
          <a:p>
            <a:pPr lvl="2">
              <a:buFont typeface="Wingdings" charset="2"/>
              <a:buChar char="p"/>
            </a:pP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market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signal;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signal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observed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by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manager</a:t>
            </a:r>
          </a:p>
          <a:p>
            <a:pPr lvl="2">
              <a:buFont typeface="Wingdings" charset="2"/>
              <a:buChar char="p"/>
            </a:pP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unobserved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noise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term</a:t>
            </a:r>
          </a:p>
          <a:p>
            <a:pPr lvl="2">
              <a:buFont typeface="Wingdings" charset="2"/>
              <a:buChar char="p"/>
            </a:pP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are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independent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normal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random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variables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having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mean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zero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variance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kumimoji="1"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lvl="2" indent="-342900"/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manager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has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useful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information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&gt;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0),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manager’s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information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is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complete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kumimoji="1" lang="zh-CN" altLang="en-US" sz="2000" dirty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kumimoji="1" lang="en-US" altLang="zh-CN" sz="2000" dirty="0" smtClean="0">
                <a:latin typeface="Arial" charset="0"/>
                <a:ea typeface="Arial" charset="0"/>
                <a:cs typeface="Arial" charset="0"/>
              </a:rPr>
              <a:t>&gt;</a:t>
            </a:r>
            <a:r>
              <a:rPr kumimoji="1"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CN" sz="2000" dirty="0">
                <a:latin typeface="Arial" charset="0"/>
                <a:ea typeface="Arial" charset="0"/>
                <a:cs typeface="Arial" charset="0"/>
              </a:rPr>
              <a:t>0)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08" y="3126154"/>
            <a:ext cx="2006600" cy="25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65" y="3933941"/>
            <a:ext cx="228600" cy="279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29" y="4374002"/>
            <a:ext cx="279400" cy="279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29" y="4796807"/>
            <a:ext cx="228600" cy="279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32" y="4783245"/>
            <a:ext cx="279400" cy="279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/>
          <a:stretch/>
        </p:blipFill>
        <p:spPr>
          <a:xfrm>
            <a:off x="3986675" y="5076207"/>
            <a:ext cx="323149" cy="330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29" y="5076207"/>
            <a:ext cx="355600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/>
          <a:stretch/>
        </p:blipFill>
        <p:spPr>
          <a:xfrm>
            <a:off x="5357659" y="5516776"/>
            <a:ext cx="323149" cy="330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24" y="5803905"/>
            <a:ext cx="355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Assumptions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cont’d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manager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controls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initial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investment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1:</a:t>
            </a:r>
          </a:p>
          <a:p>
            <a:pPr lvl="1"/>
            <a:r>
              <a:rPr kumimoji="1" lang="en-US" altLang="zh-CN" sz="2000" dirty="0"/>
              <a:t>Riskless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asset</a:t>
            </a:r>
            <a:r>
              <a:rPr kumimoji="1" lang="en-US" altLang="zh-CN" sz="2000" dirty="0" smtClean="0"/>
              <a:t>: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1-</a:t>
            </a:r>
          </a:p>
          <a:p>
            <a:pPr lvl="1"/>
            <a:r>
              <a:rPr kumimoji="1" lang="en-US" altLang="zh-CN" sz="2000" dirty="0" smtClean="0"/>
              <a:t>Risky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asset:</a:t>
            </a:r>
            <a:r>
              <a:rPr kumimoji="1" lang="zh-CN" altLang="en-US" sz="2000" dirty="0" smtClean="0"/>
              <a:t> </a:t>
            </a:r>
            <a:endParaRPr kumimoji="1" lang="en-US" altLang="zh-CN" sz="2000" dirty="0" smtClean="0"/>
          </a:p>
          <a:p>
            <a:pPr marL="342900" lvl="1" indent="-342900"/>
            <a:r>
              <a:rPr kumimoji="1" lang="en-US" altLang="zh-CN" sz="2000" dirty="0"/>
              <a:t>Market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index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benchmark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portfolio</a:t>
            </a:r>
            <a:r>
              <a:rPr kumimoji="1" lang="en-US" altLang="zh-CN" sz="2000" dirty="0" smtClean="0"/>
              <a:t>:</a:t>
            </a:r>
          </a:p>
          <a:p>
            <a:pPr lvl="1"/>
            <a:r>
              <a:rPr kumimoji="1" lang="en-US" altLang="zh-CN" sz="2000" dirty="0"/>
              <a:t>Riskless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asset: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1-</a:t>
            </a:r>
          </a:p>
          <a:p>
            <a:pPr lvl="1"/>
            <a:r>
              <a:rPr kumimoji="1" lang="en-US" altLang="zh-CN" sz="2000" dirty="0"/>
              <a:t>Risky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asset</a:t>
            </a:r>
            <a:r>
              <a:rPr kumimoji="1" lang="en-US" altLang="zh-CN" sz="2000" dirty="0" smtClean="0"/>
              <a:t>:</a:t>
            </a:r>
            <a:r>
              <a:rPr kumimoji="1" lang="zh-CN" altLang="en-US" sz="2000" dirty="0" smtClean="0"/>
              <a:t> </a:t>
            </a:r>
            <a:endParaRPr kumimoji="1" lang="en-US" altLang="zh-CN" sz="2000" dirty="0" smtClean="0"/>
          </a:p>
          <a:p>
            <a:pPr lvl="1"/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market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portfolio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assumed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known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observer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does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not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depend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</a:t>
            </a:r>
            <a:endParaRPr kumimoji="1" lang="en-US" altLang="zh-CN" dirty="0"/>
          </a:p>
          <a:p>
            <a:pPr lvl="1"/>
            <a:endParaRPr kumimoji="1"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2620614"/>
            <a:ext cx="571500" cy="35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052396"/>
            <a:ext cx="571500" cy="355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367990"/>
            <a:ext cx="520700" cy="31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3942225"/>
            <a:ext cx="520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Optimal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Under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absolute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risk-aversion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utility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</a:t>
            </a:r>
            <a:r>
              <a:rPr kumimoji="1" lang="zh-CN" altLang="en-US" dirty="0" smtClean="0"/>
              <a:t>                            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preferences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&gt;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</a:t>
            </a:r>
          </a:p>
          <a:p>
            <a:r>
              <a:rPr kumimoji="1" lang="en-US" altLang="zh-CN" dirty="0" smtClean="0"/>
              <a:t>Given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choose</a:t>
            </a:r>
            <a:r>
              <a:rPr kumimoji="1" lang="zh-CN" altLang="en-US" dirty="0" smtClean="0"/>
              <a:t>        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maximize</a:t>
            </a:r>
          </a:p>
          <a:p>
            <a:endParaRPr kumimoji="1" lang="en-US" altLang="zh-CN" dirty="0"/>
          </a:p>
          <a:p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formula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normal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generating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taking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minus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objective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equivalent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to: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optimal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is: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56" y="2161180"/>
            <a:ext cx="1943100" cy="34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68" y="2921766"/>
            <a:ext cx="571500" cy="355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68" y="3366493"/>
            <a:ext cx="2235200" cy="43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47518" r="2040" b="2482"/>
          <a:stretch/>
        </p:blipFill>
        <p:spPr>
          <a:xfrm>
            <a:off x="1056904" y="4466357"/>
            <a:ext cx="8680862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9"/>
          <a:stretch/>
        </p:blipFill>
        <p:spPr>
          <a:xfrm>
            <a:off x="4016818" y="5171360"/>
            <a:ext cx="1917700" cy="832932"/>
          </a:xfrm>
          <a:prstGeom prst="rect">
            <a:avLst/>
          </a:prstGeom>
        </p:spPr>
      </p:pic>
      <p:cxnSp>
        <p:nvCxnSpPr>
          <p:cNvPr id="9" name="直线连接符 8"/>
          <p:cNvCxnSpPr/>
          <p:nvPr/>
        </p:nvCxnSpPr>
        <p:spPr>
          <a:xfrm flipV="1">
            <a:off x="6513024" y="4904507"/>
            <a:ext cx="3224742" cy="29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464586" y="4933585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Quadratic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equation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with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one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unknown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Abnormal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Return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unconditional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abnormal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return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portfolio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is: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Where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52" y="2593111"/>
            <a:ext cx="4978400" cy="50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02" y="3425207"/>
            <a:ext cx="4330700" cy="469900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>
            <a:off x="4981074" y="3101111"/>
            <a:ext cx="2760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781667" y="284711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From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SML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945</TotalTime>
  <Words>1393</Words>
  <Application>Microsoft Macintosh PowerPoint</Application>
  <PresentationFormat>宽屏</PresentationFormat>
  <Paragraphs>175</Paragraphs>
  <Slides>30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Cambria Math</vt:lpstr>
      <vt:lpstr>DengXian</vt:lpstr>
      <vt:lpstr>Mangal</vt:lpstr>
      <vt:lpstr>Wingdings</vt:lpstr>
      <vt:lpstr>Wingdings 3</vt:lpstr>
      <vt:lpstr>黑体</vt:lpstr>
      <vt:lpstr>Arial</vt:lpstr>
      <vt:lpstr>平面</vt:lpstr>
      <vt:lpstr>Differential Information and Performance Measurement Using a Security Market Line</vt:lpstr>
      <vt:lpstr>SML Review</vt:lpstr>
      <vt:lpstr>Mean-Variance Review</vt:lpstr>
      <vt:lpstr>Abstract</vt:lpstr>
      <vt:lpstr>Section I  What Can Go Wrong ?</vt:lpstr>
      <vt:lpstr>Assumptions</vt:lpstr>
      <vt:lpstr>Assumptions cont’d</vt:lpstr>
      <vt:lpstr>Optimal Portfolio</vt:lpstr>
      <vt:lpstr>Abnormal Return - as seen by observer</vt:lpstr>
      <vt:lpstr>Abnormal Return - as seen by observer cont’d</vt:lpstr>
      <vt:lpstr>Abnormal Return - as seen by observer cont’d</vt:lpstr>
      <vt:lpstr>Abnormal Return - as seen by observer cont’d</vt:lpstr>
      <vt:lpstr>Mean Variance - as seen by observer </vt:lpstr>
      <vt:lpstr>Mean Variance - as seen by observer cont’d </vt:lpstr>
      <vt:lpstr>Why Paradoxical result?</vt:lpstr>
      <vt:lpstr>Section II  What Can Go Right?</vt:lpstr>
      <vt:lpstr>Assumptions</vt:lpstr>
      <vt:lpstr>Returns and Covariance</vt:lpstr>
      <vt:lpstr>Returns and Covariance cont’d</vt:lpstr>
      <vt:lpstr>More General Formulas</vt:lpstr>
      <vt:lpstr>More General Formulas cont’d</vt:lpstr>
      <vt:lpstr>Section III Positive Theorems on the Use of SML</vt:lpstr>
      <vt:lpstr>Theorem 1</vt:lpstr>
      <vt:lpstr>Proof</vt:lpstr>
      <vt:lpstr>Theorem 2</vt:lpstr>
      <vt:lpstr>Proof</vt:lpstr>
      <vt:lpstr>Proof cont’d</vt:lpstr>
      <vt:lpstr>Section IV Summary and Conclusions</vt:lpstr>
      <vt:lpstr>Summary and Conclusions</vt:lpstr>
      <vt:lpstr>What should we require of a new performance measurement technique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Wang, Eveline</dc:creator>
  <cp:lastModifiedBy>Wang, Eveline</cp:lastModifiedBy>
  <cp:revision>65</cp:revision>
  <dcterms:created xsi:type="dcterms:W3CDTF">2017-10-02T00:27:41Z</dcterms:created>
  <dcterms:modified xsi:type="dcterms:W3CDTF">2017-10-03T19:02:20Z</dcterms:modified>
</cp:coreProperties>
</file>